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9"/>
  </p:notesMasterIdLst>
  <p:handoutMasterIdLst>
    <p:handoutMasterId r:id="rId10"/>
  </p:handoutMasterIdLst>
  <p:sldIdLst>
    <p:sldId id="257" r:id="rId3"/>
    <p:sldId id="258" r:id="rId4"/>
    <p:sldId id="272" r:id="rId5"/>
    <p:sldId id="273" r:id="rId6"/>
    <p:sldId id="280" r:id="rId7"/>
    <p:sldId id="281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094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884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6946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3455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7957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978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819400"/>
            <a:ext cx="70866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Decision Trees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Using JMP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2286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3200" dirty="0" smtClean="0"/>
              <a:t>Surviving on the Titanic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8839200" cy="5181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200" dirty="0" smtClean="0"/>
              <a:t>At 2:20 AM on the morning of 15 April 1912, the unsinkable S. S. Titanic sank in the North Atlantic Ocean on its maiden voyage with almost 1500 deaths occurring. </a:t>
            </a:r>
          </a:p>
          <a:p>
            <a:pPr eaLnBrk="1" hangingPunct="1"/>
            <a:r>
              <a:rPr lang="en-US" sz="3200" dirty="0" smtClean="0"/>
              <a:t>We would like to study the factors that impacted whether a passenger was more likely to survive.</a:t>
            </a:r>
          </a:p>
          <a:p>
            <a:pPr eaLnBrk="1" hangingPunct="1"/>
            <a:r>
              <a:rPr lang="en-US" sz="3200" dirty="0" smtClean="0"/>
              <a:t>Variables</a:t>
            </a:r>
          </a:p>
          <a:p>
            <a:pPr lvl="1" eaLnBrk="1" hangingPunct="1"/>
            <a:r>
              <a:rPr lang="en-US" sz="2400" dirty="0" smtClean="0"/>
              <a:t>Survived – Nominal – did passenger survive (Yes) or not (No)</a:t>
            </a:r>
          </a:p>
          <a:p>
            <a:pPr lvl="1" eaLnBrk="1" hangingPunct="1"/>
            <a:r>
              <a:rPr lang="en-US" sz="2400" dirty="0" smtClean="0"/>
              <a:t>Name – Nominal – passenger name</a:t>
            </a:r>
          </a:p>
          <a:p>
            <a:pPr lvl="1" eaLnBrk="1" hangingPunct="1"/>
            <a:r>
              <a:rPr lang="en-US" sz="2400" dirty="0" smtClean="0"/>
              <a:t>Sex – Nominal – gender of passenger</a:t>
            </a:r>
          </a:p>
          <a:p>
            <a:pPr lvl="1" eaLnBrk="1" hangingPunct="1"/>
            <a:r>
              <a:rPr lang="en-US" sz="2400" dirty="0" smtClean="0"/>
              <a:t>Passenger Class – Ordinal – first, second, or third class of passenger</a:t>
            </a:r>
          </a:p>
          <a:p>
            <a:pPr lvl="1" eaLnBrk="1" hangingPunct="1"/>
            <a:r>
              <a:rPr lang="en-US" sz="2400" dirty="0" smtClean="0"/>
              <a:t>Age – Continuous – age of passenger</a:t>
            </a:r>
          </a:p>
        </p:txBody>
      </p:sp>
    </p:spTree>
    <p:extLst>
      <p:ext uri="{BB962C8B-B14F-4D97-AF65-F5344CB8AC3E}">
        <p14:creationId xmlns:p14="http://schemas.microsoft.com/office/powerpoint/2010/main" val="39963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752600"/>
            <a:ext cx="8839200" cy="51054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3200" dirty="0" smtClean="0"/>
              <a:t>Variables – continued</a:t>
            </a:r>
          </a:p>
          <a:p>
            <a:pPr lvl="1" eaLnBrk="1" hangingPunct="1"/>
            <a:r>
              <a:rPr lang="en-US" sz="2000" dirty="0" smtClean="0"/>
              <a:t>Siblings and Spouses – Continuous – number of siblings and spouses for passenger</a:t>
            </a:r>
          </a:p>
          <a:p>
            <a:pPr lvl="1" eaLnBrk="1" hangingPunct="1"/>
            <a:r>
              <a:rPr lang="en-US" sz="2000" dirty="0" smtClean="0"/>
              <a:t>Parents and Children – Continuous – number of parents and children for passenger</a:t>
            </a:r>
          </a:p>
          <a:p>
            <a:pPr lvl="2" eaLnBrk="1" hangingPunct="1"/>
            <a:r>
              <a:rPr lang="en-US" sz="1600" dirty="0" smtClean="0"/>
              <a:t>For example: Miss Elisabeth Walton Allen travelled alone so she had 0 siblings, spouses, parents, and children</a:t>
            </a:r>
          </a:p>
          <a:p>
            <a:pPr lvl="2" eaLnBrk="1" hangingPunct="1"/>
            <a:r>
              <a:rPr lang="en-US" sz="1600" dirty="0" smtClean="0"/>
              <a:t>For example: Joshua and Bessie Allison travelled with their two children Trevor and Loraine so Joshua has 1 spouse, and 2 children; Bessie has 1 spouse and 2 children; Trevor has 1 sibling and 2 parents; and Loraine has 1 sibling and 2 parents</a:t>
            </a:r>
          </a:p>
          <a:p>
            <a:pPr lvl="1" eaLnBrk="1" hangingPunct="1"/>
            <a:r>
              <a:rPr lang="en-US" sz="2000" dirty="0" smtClean="0"/>
              <a:t>Fare – Continuous – cost to passenger</a:t>
            </a:r>
          </a:p>
          <a:p>
            <a:pPr lvl="1" eaLnBrk="1" hangingPunct="1"/>
            <a:r>
              <a:rPr lang="en-US" sz="2000" dirty="0" smtClean="0"/>
              <a:t>Port – Nominal – port where passenger boarded </a:t>
            </a:r>
          </a:p>
          <a:p>
            <a:pPr lvl="1" eaLnBrk="1" hangingPunct="1"/>
            <a:r>
              <a:rPr lang="en-US" sz="2000" dirty="0" smtClean="0"/>
              <a:t>Lifeboat – Nominal – the lifeboat that the passenger was on, if any</a:t>
            </a:r>
          </a:p>
          <a:p>
            <a:pPr lvl="1" eaLnBrk="1" hangingPunct="1"/>
            <a:r>
              <a:rPr lang="en-US" sz="2000" dirty="0" smtClean="0"/>
              <a:t>Home/Destination – Nominal – home or final destination of passenger</a:t>
            </a:r>
          </a:p>
          <a:p>
            <a:pPr lvl="1" eaLnBrk="1" hangingPunct="1"/>
            <a:r>
              <a:rPr lang="en-US" sz="2000" dirty="0" smtClean="0"/>
              <a:t>Cabin – Nominal – cabin number of passenger</a:t>
            </a:r>
          </a:p>
          <a:p>
            <a:pPr lvl="1" eaLnBrk="1" hangingPunct="1"/>
            <a:r>
              <a:rPr lang="en-US" sz="2000" dirty="0" smtClean="0"/>
              <a:t>Ticket # - Nominal – ticket number of passenger</a:t>
            </a:r>
            <a:endParaRPr lang="en-US" sz="12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2286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Surviving on the Titanic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449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3855" y="1676400"/>
            <a:ext cx="88392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/>
              <a:t>Retrieve the file called Titanic </a:t>
            </a:r>
            <a:r>
              <a:rPr lang="en-US" sz="2800" dirty="0" err="1" smtClean="0"/>
              <a:t>Passengers.jmp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The file is setup with a 50% training set and a 50% validation set.</a:t>
            </a:r>
          </a:p>
          <a:p>
            <a:r>
              <a:rPr lang="en-US" sz="2800" dirty="0" smtClean="0"/>
              <a:t>Using the Modeling &gt; Column Viewer shows us that the following variables have missing values: Age (263), Fare (1), Port (2), Lifeboat (823), Home/Destination (564), and Cabin (1014).</a:t>
            </a:r>
          </a:p>
          <a:p>
            <a:r>
              <a:rPr lang="en-US" sz="2800" dirty="0" smtClean="0"/>
              <a:t>Using Analyze &gt; Distribution shows us that we really do not have to worry about outliers or skewed distributions.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2286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Surviving on the Titanic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5915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3855" y="1676400"/>
            <a:ext cx="88392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easiest thing we can do for the missing data is to check Informative </a:t>
            </a:r>
            <a:r>
              <a:rPr lang="en-US" sz="2800" dirty="0"/>
              <a:t>Missing </a:t>
            </a:r>
            <a:r>
              <a:rPr lang="en-US" sz="2800" dirty="0" smtClean="0"/>
              <a:t>when we go to Analyze &gt; Modeling &gt; Partition. </a:t>
            </a:r>
          </a:p>
          <a:p>
            <a:r>
              <a:rPr lang="en-US" sz="2800" dirty="0" smtClean="0"/>
              <a:t>As we saw in Chapter 3, if we have continuous variables with missing data, Informative Missing first assigns missing data to the low split and then to the high split.</a:t>
            </a:r>
          </a:p>
          <a:p>
            <a:r>
              <a:rPr lang="en-US" sz="2800" dirty="0" smtClean="0"/>
              <a:t>The split with the best </a:t>
            </a:r>
            <a:r>
              <a:rPr lang="en-US" sz="2800" dirty="0" err="1" smtClean="0"/>
              <a:t>LogWorth</a:t>
            </a:r>
            <a:r>
              <a:rPr lang="en-US" sz="2800" dirty="0" smtClean="0"/>
              <a:t> is selected and that assignment is used throughout the analysis.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2286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>
                <a:solidFill>
                  <a:prstClr val="white"/>
                </a:solidFill>
              </a:rPr>
              <a:t>Surviving on the Titanic</a:t>
            </a:r>
            <a:endParaRPr lang="en-US" sz="32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3855" y="1676400"/>
            <a:ext cx="88392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For categorical variables, a missing code is used for any missing data. The missing code is considered another category.</a:t>
            </a:r>
            <a:endParaRPr lang="en-US" sz="2800" dirty="0"/>
          </a:p>
          <a:p>
            <a:r>
              <a:rPr lang="en-US" sz="2800" dirty="0" smtClean="0"/>
              <a:t>Checking </a:t>
            </a:r>
            <a:r>
              <a:rPr lang="en-US" sz="2800" dirty="0"/>
              <a:t>Ordinal Restricts </a:t>
            </a:r>
            <a:r>
              <a:rPr lang="en-US" sz="2800" dirty="0" smtClean="0"/>
              <a:t>Order preserves ordering so that splits only occur for levels that are next to each other.</a:t>
            </a:r>
          </a:p>
          <a:p>
            <a:r>
              <a:rPr lang="en-US" sz="2800" dirty="0" smtClean="0"/>
              <a:t>For example, if there are 4 levels to our ordinal variable (1, 2, 3, 4), then the only possible splits considered are: (1 and 2, 3, 4), (1, 2 and 3,4), and (1, 2, 3 and 4).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2286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>
                <a:solidFill>
                  <a:prstClr val="white"/>
                </a:solidFill>
              </a:rPr>
              <a:t>Surviving on the Titanic</a:t>
            </a:r>
            <a:endParaRPr lang="en-US" sz="32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12828</TotalTime>
  <Words>544</Words>
  <Application>Microsoft Office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Franklin Gothic Book</vt:lpstr>
      <vt:lpstr>Wingdings 2</vt:lpstr>
      <vt:lpstr>5_Equity</vt:lpstr>
      <vt:lpstr>Villanova</vt:lpstr>
      <vt:lpstr>Decision Trees Using JMP Part 8</vt:lpstr>
      <vt:lpstr>Surviving on the Titanic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148</cp:revision>
  <cp:lastPrinted>2013-10-26T23:52:39Z</cp:lastPrinted>
  <dcterms:created xsi:type="dcterms:W3CDTF">2008-12-06T13:38:17Z</dcterms:created>
  <dcterms:modified xsi:type="dcterms:W3CDTF">2015-07-11T02:45:02Z</dcterms:modified>
</cp:coreProperties>
</file>